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3" r:id="rId2"/>
    <p:sldId id="27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5701"/>
  </p:normalViewPr>
  <p:slideViewPr>
    <p:cSldViewPr snapToGrid="0" snapToObjects="1" showGuides="1">
      <p:cViewPr varScale="1">
        <p:scale>
          <a:sx n="104" d="100"/>
          <a:sy n="104" d="100"/>
        </p:scale>
        <p:origin x="1248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F43F-8DFB-3E45-BD54-F96E5A5483B1}" type="datetimeFigureOut">
              <a:rPr lang="en-GB" smtClean="0"/>
              <a:t>27/02/2021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0E88-DD9B-1549-AADE-9CF2269EB9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500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F43F-8DFB-3E45-BD54-F96E5A5483B1}" type="datetimeFigureOut">
              <a:rPr lang="en-GB" smtClean="0"/>
              <a:t>27/02/2021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0E88-DD9B-1549-AADE-9CF2269EB9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3306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F43F-8DFB-3E45-BD54-F96E5A5483B1}" type="datetimeFigureOut">
              <a:rPr lang="en-GB" smtClean="0"/>
              <a:t>27/02/2021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0E88-DD9B-1549-AADE-9CF2269EB9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176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F43F-8DFB-3E45-BD54-F96E5A5483B1}" type="datetimeFigureOut">
              <a:rPr lang="en-GB" smtClean="0"/>
              <a:t>27/02/2021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0E88-DD9B-1549-AADE-9CF2269EB9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068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F43F-8DFB-3E45-BD54-F96E5A5483B1}" type="datetimeFigureOut">
              <a:rPr lang="en-GB" smtClean="0"/>
              <a:t>27/02/2021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0E88-DD9B-1549-AADE-9CF2269EB9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710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F43F-8DFB-3E45-BD54-F96E5A5483B1}" type="datetimeFigureOut">
              <a:rPr lang="en-GB" smtClean="0"/>
              <a:t>27/02/2021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0E88-DD9B-1549-AADE-9CF2269EB9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90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F43F-8DFB-3E45-BD54-F96E5A5483B1}" type="datetimeFigureOut">
              <a:rPr lang="en-GB" smtClean="0"/>
              <a:t>27/02/2021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0E88-DD9B-1549-AADE-9CF2269EB9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71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F43F-8DFB-3E45-BD54-F96E5A5483B1}" type="datetimeFigureOut">
              <a:rPr lang="en-GB" smtClean="0"/>
              <a:t>27/02/2021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0E88-DD9B-1549-AADE-9CF2269EB9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1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F43F-8DFB-3E45-BD54-F96E5A5483B1}" type="datetimeFigureOut">
              <a:rPr lang="en-GB" smtClean="0"/>
              <a:t>27/02/2021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0E88-DD9B-1549-AADE-9CF2269EB9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896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F43F-8DFB-3E45-BD54-F96E5A5483B1}" type="datetimeFigureOut">
              <a:rPr lang="en-GB" smtClean="0"/>
              <a:t>27/02/2021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0E88-DD9B-1549-AADE-9CF2269EB9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03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F43F-8DFB-3E45-BD54-F96E5A5483B1}" type="datetimeFigureOut">
              <a:rPr lang="en-GB" smtClean="0"/>
              <a:t>27/02/2021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0E88-DD9B-1549-AADE-9CF2269EB9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1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CF43F-8DFB-3E45-BD54-F96E5A5483B1}" type="datetimeFigureOut">
              <a:rPr lang="en-GB" smtClean="0"/>
              <a:t>27/02/2021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20E88-DD9B-1549-AADE-9CF2269EB9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02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E8EC8281-F670-1042-98EB-F47B02671372}"/>
              </a:ext>
            </a:extLst>
          </p:cNvPr>
          <p:cNvSpPr txBox="1"/>
          <p:nvPr/>
        </p:nvSpPr>
        <p:spPr>
          <a:xfrm>
            <a:off x="750766" y="47283"/>
            <a:ext cx="742703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1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Combatting progression in MS - when and how?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1F7E65D-DB41-0949-BAD8-E4C10D925006}"/>
              </a:ext>
            </a:extLst>
          </p:cNvPr>
          <p:cNvSpPr/>
          <p:nvPr/>
        </p:nvSpPr>
        <p:spPr>
          <a:xfrm>
            <a:off x="2" y="563053"/>
            <a:ext cx="9143999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We aim to capitalize on the success and momentum of the CCMR and </a:t>
            </a:r>
            <a:r>
              <a:rPr lang="en-GB" sz="16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build research capacity</a:t>
            </a:r>
            <a:endParaRPr lang="en-GB" sz="20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riangle 21">
            <a:extLst>
              <a:ext uri="{FF2B5EF4-FFF2-40B4-BE49-F238E27FC236}">
                <a16:creationId xmlns:a16="http://schemas.microsoft.com/office/drawing/2014/main" id="{EDBEA8FD-0D7D-844D-9B9C-0E44328B8B44}"/>
              </a:ext>
            </a:extLst>
          </p:cNvPr>
          <p:cNvSpPr/>
          <p:nvPr/>
        </p:nvSpPr>
        <p:spPr>
          <a:xfrm>
            <a:off x="2419596" y="2389153"/>
            <a:ext cx="4001984" cy="2861953"/>
          </a:xfrm>
          <a:prstGeom prst="triangl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CE2CB5E-C921-F045-B328-5AF61268D0FB}"/>
              </a:ext>
            </a:extLst>
          </p:cNvPr>
          <p:cNvSpPr txBox="1"/>
          <p:nvPr/>
        </p:nvSpPr>
        <p:spPr>
          <a:xfrm>
            <a:off x="3146018" y="3876017"/>
            <a:ext cx="26526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Multiple Sclerosis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CEE8E2A-B207-C646-8D10-63F04702DE09}"/>
              </a:ext>
            </a:extLst>
          </p:cNvPr>
          <p:cNvGrpSpPr>
            <a:grpSpLocks noChangeAspect="1"/>
          </p:cNvGrpSpPr>
          <p:nvPr/>
        </p:nvGrpSpPr>
        <p:grpSpPr>
          <a:xfrm>
            <a:off x="5724015" y="4575959"/>
            <a:ext cx="1900203" cy="1584000"/>
            <a:chOff x="4761569" y="2918280"/>
            <a:chExt cx="3168528" cy="2641270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46AF12E-8A80-334B-A49E-AB7D7CE04998}"/>
                </a:ext>
              </a:extLst>
            </p:cNvPr>
            <p:cNvSpPr/>
            <p:nvPr/>
          </p:nvSpPr>
          <p:spPr>
            <a:xfrm>
              <a:off x="4937125" y="2918280"/>
              <a:ext cx="2817419" cy="2641270"/>
            </a:xfrm>
            <a:prstGeom prst="ellipse">
              <a:avLst/>
            </a:prstGeom>
            <a:solidFill>
              <a:srgbClr val="FF0000">
                <a:alpha val="3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20707A7-C8F5-D447-8271-2CBAFCDDB98C}"/>
                </a:ext>
              </a:extLst>
            </p:cNvPr>
            <p:cNvSpPr txBox="1"/>
            <p:nvPr/>
          </p:nvSpPr>
          <p:spPr>
            <a:xfrm>
              <a:off x="4761569" y="3894263"/>
              <a:ext cx="3168528" cy="667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Inflammation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98B8BE0-3468-B642-9667-F7BA38624080}"/>
              </a:ext>
            </a:extLst>
          </p:cNvPr>
          <p:cNvGrpSpPr>
            <a:grpSpLocks noChangeAspect="1"/>
          </p:cNvGrpSpPr>
          <p:nvPr/>
        </p:nvGrpSpPr>
        <p:grpSpPr>
          <a:xfrm>
            <a:off x="1314727" y="4575959"/>
            <a:ext cx="1689639" cy="1584000"/>
            <a:chOff x="727368" y="244618"/>
            <a:chExt cx="2817419" cy="2641270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24BA218-D95E-7442-95B2-5F43458862AD}"/>
                </a:ext>
              </a:extLst>
            </p:cNvPr>
            <p:cNvSpPr/>
            <p:nvPr/>
          </p:nvSpPr>
          <p:spPr>
            <a:xfrm>
              <a:off x="727368" y="244618"/>
              <a:ext cx="2817419" cy="264127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1773D1C-548C-8B44-9596-340502F0B611}"/>
                </a:ext>
              </a:extLst>
            </p:cNvPr>
            <p:cNvSpPr txBox="1"/>
            <p:nvPr/>
          </p:nvSpPr>
          <p:spPr>
            <a:xfrm>
              <a:off x="853545" y="1053330"/>
              <a:ext cx="2529442" cy="11803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Neuronal health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B62FEDD-2BB3-EB4A-A277-11AB7E77D78B}"/>
              </a:ext>
            </a:extLst>
          </p:cNvPr>
          <p:cNvGrpSpPr>
            <a:grpSpLocks noChangeAspect="1"/>
          </p:cNvGrpSpPr>
          <p:nvPr/>
        </p:nvGrpSpPr>
        <p:grpSpPr>
          <a:xfrm>
            <a:off x="3622799" y="1314108"/>
            <a:ext cx="1689639" cy="1584000"/>
            <a:chOff x="804554" y="2483428"/>
            <a:chExt cx="2817419" cy="2641270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82128D95-28E5-774C-841B-AE884DB950E0}"/>
                </a:ext>
              </a:extLst>
            </p:cNvPr>
            <p:cNvSpPr/>
            <p:nvPr/>
          </p:nvSpPr>
          <p:spPr>
            <a:xfrm>
              <a:off x="804554" y="2483428"/>
              <a:ext cx="2817419" cy="264127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D48151E-A787-6143-85D3-7F3EB167E4C6}"/>
                </a:ext>
              </a:extLst>
            </p:cNvPr>
            <p:cNvSpPr txBox="1"/>
            <p:nvPr/>
          </p:nvSpPr>
          <p:spPr>
            <a:xfrm>
              <a:off x="830165" y="3513065"/>
              <a:ext cx="2755076" cy="5132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Remyelination</a:t>
              </a:r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17D9D8A8-8D0C-9B4A-8BCB-651BCF1CA9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r="3846"/>
          <a:stretch/>
        </p:blipFill>
        <p:spPr>
          <a:xfrm>
            <a:off x="3004366" y="4484495"/>
            <a:ext cx="2624185" cy="658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33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6240A63-83CC-7846-ADEF-2A677FCE9A2A}"/>
              </a:ext>
            </a:extLst>
          </p:cNvPr>
          <p:cNvSpPr txBox="1"/>
          <p:nvPr/>
        </p:nvSpPr>
        <p:spPr>
          <a:xfrm>
            <a:off x="3185315" y="137860"/>
            <a:ext cx="247054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1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CCMR4 VISION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F49FC7-2487-6E46-9EE2-4C499E1358A3}"/>
              </a:ext>
            </a:extLst>
          </p:cNvPr>
          <p:cNvSpPr txBox="1"/>
          <p:nvPr/>
        </p:nvSpPr>
        <p:spPr>
          <a:xfrm>
            <a:off x="653274" y="1317389"/>
            <a:ext cx="87938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Enhanced collaboration for a common goal</a:t>
            </a:r>
          </a:p>
          <a:p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C2FAE0C-ED7D-D64F-A748-C6E7D6D17817}"/>
              </a:ext>
            </a:extLst>
          </p:cNvPr>
          <p:cNvSpPr txBox="1"/>
          <p:nvPr/>
        </p:nvSpPr>
        <p:spPr>
          <a:xfrm>
            <a:off x="653274" y="2305085"/>
            <a:ext cx="87938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Creating vibrant community for MS/myelin research in Cambridge</a:t>
            </a:r>
          </a:p>
          <a:p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CF42CBF-983F-9F42-9942-1676373641AB}"/>
              </a:ext>
            </a:extLst>
          </p:cNvPr>
          <p:cNvSpPr txBox="1"/>
          <p:nvPr/>
        </p:nvSpPr>
        <p:spPr>
          <a:xfrm>
            <a:off x="653274" y="4280477"/>
            <a:ext cx="87938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Fundraising to achieve our vision</a:t>
            </a:r>
          </a:p>
          <a:p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4BCE0D1-47BB-F84D-8633-59BAC9E29676}"/>
              </a:ext>
            </a:extLst>
          </p:cNvPr>
          <p:cNvSpPr txBox="1"/>
          <p:nvPr/>
        </p:nvSpPr>
        <p:spPr>
          <a:xfrm>
            <a:off x="653274" y="3292781"/>
            <a:ext cx="87938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Interact with people with MS and the general public</a:t>
            </a:r>
          </a:p>
          <a:p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7B151D0-EC04-C448-8C60-03927163A94A}"/>
              </a:ext>
            </a:extLst>
          </p:cNvPr>
          <p:cNvSpPr txBox="1"/>
          <p:nvPr/>
        </p:nvSpPr>
        <p:spPr>
          <a:xfrm>
            <a:off x="2264389" y="615779"/>
            <a:ext cx="431239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1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Start date 1st of April 2021</a:t>
            </a:r>
          </a:p>
        </p:txBody>
      </p:sp>
    </p:spTree>
    <p:extLst>
      <p:ext uri="{BB962C8B-B14F-4D97-AF65-F5344CB8AC3E}">
        <p14:creationId xmlns:p14="http://schemas.microsoft.com/office/powerpoint/2010/main" val="1089887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69</Words>
  <Application>Microsoft Macintosh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Verdana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Ragnhildur Thora Karadottir</dc:creator>
  <cp:lastModifiedBy>Ragnhildur Thora Karadottir</cp:lastModifiedBy>
  <cp:revision>1</cp:revision>
  <dcterms:created xsi:type="dcterms:W3CDTF">2021-02-27T15:08:44Z</dcterms:created>
  <dcterms:modified xsi:type="dcterms:W3CDTF">2021-02-27T15:09:44Z</dcterms:modified>
</cp:coreProperties>
</file>